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61" r:id="rId6"/>
    <p:sldId id="262" r:id="rId7"/>
    <p:sldId id="276" r:id="rId8"/>
    <p:sldId id="264" r:id="rId9"/>
    <p:sldId id="265" r:id="rId10"/>
    <p:sldId id="277" r:id="rId11"/>
    <p:sldId id="267" r:id="rId12"/>
    <p:sldId id="268" r:id="rId13"/>
    <p:sldId id="278" r:id="rId14"/>
    <p:sldId id="270" r:id="rId15"/>
    <p:sldId id="271" r:id="rId16"/>
    <p:sldId id="279" r:id="rId17"/>
    <p:sldId id="273" r:id="rId18"/>
    <p:sldId id="274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733"/>
  </p:normalViewPr>
  <p:slideViewPr>
    <p:cSldViewPr snapToGrid="0" snapToObjects="1">
      <p:cViewPr>
        <p:scale>
          <a:sx n="103" d="100"/>
          <a:sy n="10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AE0B9-C5B0-194C-A9D9-02F5192E956B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722E5-AB77-2141-8268-936713AD4A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17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15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89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39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01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9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10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13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83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722E5-AB77-2141-8268-936713AD4AC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2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2B47D-3C84-DC4F-B020-4F78E09F0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BC4C58-101E-644D-B421-6DDBB2CF1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C853D9-3FFE-5047-AB02-920597E0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6E676F-3715-7F42-B215-D0CB620A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3220A0-6558-874D-A69E-D84B397F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29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6A7CC-B32C-0341-9E1F-34E44EC3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55DFB1-4DA3-8C4F-BF34-ABE915EE6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9E94D5-3218-1E4B-80F4-3F55E230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EC3816-6711-A545-BEC8-089DCE1B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E37C15-292A-BB4E-A7D4-846D1C3C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26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A7884DC-D108-154A-AE44-F961751E6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7F3860-89BF-DE49-BD3B-6146324DD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C79CCA-3109-724A-93EE-A9654A58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1F847F-7303-A44B-AC56-41A64283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61A1E5-2716-314A-BC59-7DD69F9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89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D1137A-44CD-9D4F-A53F-B2C44C69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D28E69-E63E-F74D-972A-F283C6C0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A3E5A-469E-A048-AAEC-55668DA6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838316-55D6-4849-8749-3AA2A84C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799658-712F-D645-9E2D-7CE0BB69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01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63AB8-5E62-E740-AF18-97F20057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FF8847-4080-7445-8307-B2DC48B26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D699E6-8893-4941-9A18-D3E7D082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F35AAE-5259-E74C-896C-86601F5E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6556D7-9712-7C49-938A-D3001A99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475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063E06-2B0D-C346-ACFA-3B35F425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E5AC84-D18B-1C49-B7CB-DE9C75013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96E469-E3EB-9D49-BDA2-5CB1649A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533988-34D7-6542-85E0-FCC0A8D3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FCEAA4-2813-2243-84A9-AA76E7CE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4414A57-66A0-1149-A158-543F8145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82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10A46C-993E-5141-A963-06CBB99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9276BF-8C3D-0A42-95F9-746258BBF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97D009-2277-6246-A40A-14432ECC7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396A66-11FB-4B4E-9B83-3CBA3C1EF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285331A-B70C-8E43-9D6F-6A8F79BD2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8C32957-F19F-F245-8204-98EBFBFC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5D14EB7-CCB1-C74F-9B7A-12D4044F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3CD8E9-D424-DB4A-A597-9A8E067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33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711EBC-DB4F-7A48-9DEE-2E0ABFF9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7653C4-3856-3045-930C-7E82592A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AE49F2-DAF2-3C47-8BCE-2A44CE0E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0E2533-B343-1C45-BB44-9A2913FB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007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5812AD-827E-3E4C-9E4D-13DAACD8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C5038D-A023-7E49-B19A-13B919D9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B10585-0665-934D-8706-DA758E32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82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F7B88-1688-7341-A457-BB2BAB2B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F754D7-9B18-6A49-B356-49EB38C2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AC7E9C-DE4A-A64E-8360-02E6D5533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35F880-B150-3041-90C1-9F95DCF6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B4B52F-C8D1-3640-B586-B7C7964A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D07E27-24AA-B142-8B64-E432E83A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2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23E6C-FB5D-B04F-A3C8-8AB3A151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82FCB5-D8DE-9F46-96F9-7560E74F0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B87807-4EE8-2646-992B-13F1712F7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4A81B0-9964-FC42-9E92-2E09D6AC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981625-C3BC-F24B-9357-9C09FDEE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D6037C-876A-654B-9392-066E3E5E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92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1BFB1C2-0571-0347-BAE2-9D32CFA8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22F737-64B0-204D-92DF-A315902A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D09952-C424-3C42-A077-81E92BF49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F6F97-886B-A745-AF1A-A44B01C4EE67}" type="datetimeFigureOut">
              <a:rPr lang="it-IT" smtClean="0"/>
              <a:t>21/02/18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E229DF-8540-4247-9FA8-0923D72BF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830D0A-93B4-354D-90E9-2A773D3DE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BD225-9E9C-DC46-A078-CFCD57492C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9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69E787-9EF2-CF4C-BAF6-97FE13E06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/>
              <a:t>Dataset</a:t>
            </a:r>
            <a:r>
              <a:rPr lang="it-IT" b="1" dirty="0"/>
              <a:t> di test</a:t>
            </a:r>
          </a:p>
        </p:txBody>
      </p:sp>
    </p:spTree>
    <p:extLst>
      <p:ext uri="{BB962C8B-B14F-4D97-AF65-F5344CB8AC3E}">
        <p14:creationId xmlns:p14="http://schemas.microsoft.com/office/powerpoint/2010/main" val="244719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41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3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8/4r1n1/8/Q4N2/5k2/3P1N1K/7n/7B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8/4r1n1/8/Q4N2/5k2/3P1N1K/7n/7B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8/4r1n1/8/Q4N2/5k2/3P1N1K/7n/7b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9E3FF5F3-4676-9944-AB6B-D825D6385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49988"/>
              </p:ext>
            </p:extLst>
          </p:nvPr>
        </p:nvGraphicFramePr>
        <p:xfrm>
          <a:off x="5491720" y="3684994"/>
          <a:ext cx="6130759" cy="29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288">
                  <a:extLst>
                    <a:ext uri="{9D8B030D-6E8A-4147-A177-3AD203B41FA5}">
                      <a16:colId xmlns:a16="http://schemas.microsoft.com/office/drawing/2014/main" val="3527593703"/>
                    </a:ext>
                  </a:extLst>
                </a:gridCol>
                <a:gridCol w="395064">
                  <a:extLst>
                    <a:ext uri="{9D8B030D-6E8A-4147-A177-3AD203B41FA5}">
                      <a16:colId xmlns:a16="http://schemas.microsoft.com/office/drawing/2014/main" val="1112328494"/>
                    </a:ext>
                  </a:extLst>
                </a:gridCol>
                <a:gridCol w="218987">
                  <a:extLst>
                    <a:ext uri="{9D8B030D-6E8A-4147-A177-3AD203B41FA5}">
                      <a16:colId xmlns:a16="http://schemas.microsoft.com/office/drawing/2014/main" val="3256377984"/>
                    </a:ext>
                  </a:extLst>
                </a:gridCol>
                <a:gridCol w="266124">
                  <a:extLst>
                    <a:ext uri="{9D8B030D-6E8A-4147-A177-3AD203B41FA5}">
                      <a16:colId xmlns:a16="http://schemas.microsoft.com/office/drawing/2014/main" val="3067795109"/>
                    </a:ext>
                  </a:extLst>
                </a:gridCol>
                <a:gridCol w="342192">
                  <a:extLst>
                    <a:ext uri="{9D8B030D-6E8A-4147-A177-3AD203B41FA5}">
                      <a16:colId xmlns:a16="http://schemas.microsoft.com/office/drawing/2014/main" val="2689784055"/>
                    </a:ext>
                  </a:extLst>
                </a:gridCol>
                <a:gridCol w="385450">
                  <a:extLst>
                    <a:ext uri="{9D8B030D-6E8A-4147-A177-3AD203B41FA5}">
                      <a16:colId xmlns:a16="http://schemas.microsoft.com/office/drawing/2014/main" val="3624208524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450044211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974682475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323655502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2099498469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763535603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786722479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975139542"/>
                    </a:ext>
                  </a:extLst>
                </a:gridCol>
                <a:gridCol w="458216">
                  <a:extLst>
                    <a:ext uri="{9D8B030D-6E8A-4147-A177-3AD203B41FA5}">
                      <a16:colId xmlns:a16="http://schemas.microsoft.com/office/drawing/2014/main" val="1830025458"/>
                    </a:ext>
                  </a:extLst>
                </a:gridCol>
                <a:gridCol w="582168">
                  <a:extLst>
                    <a:ext uri="{9D8B030D-6E8A-4147-A177-3AD203B41FA5}">
                      <a16:colId xmlns:a16="http://schemas.microsoft.com/office/drawing/2014/main" val="1935913062"/>
                    </a:ext>
                  </a:extLst>
                </a:gridCol>
              </a:tblGrid>
              <a:tr h="184906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33604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4068290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26290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34005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26573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22592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402254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92336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38343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87449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940745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13208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655608"/>
                  </a:ext>
                </a:extLst>
              </a:tr>
              <a:tr h="18428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3050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373969"/>
                  </a:ext>
                </a:extLst>
              </a:tr>
            </a:tbl>
          </a:graphicData>
        </a:graphic>
      </p:graphicFrame>
      <p:pic>
        <p:nvPicPr>
          <p:cNvPr id="21" name="Immagine 20">
            <a:extLst>
              <a:ext uri="{FF2B5EF4-FFF2-40B4-BE49-F238E27FC236}">
                <a16:creationId xmlns:a16="http://schemas.microsoft.com/office/drawing/2014/main" id="{1A485630-1CF6-014B-B7E9-C17262457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7" y="1729638"/>
            <a:ext cx="2236583" cy="19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42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766263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E1FA3F-C131-7E48-926C-CCB97794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4" y="1138808"/>
            <a:ext cx="2098533" cy="27980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DBD0DE6-0CDC-B847-AFD6-E53128CEA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91" y="1205091"/>
            <a:ext cx="2284046" cy="273176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14C852E-56A9-6C4E-A4A7-31C54A715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26" y="1283415"/>
            <a:ext cx="2183318" cy="261128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0921ACB-4F63-744F-A5ED-6E4B8CD3D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33" y="1395437"/>
            <a:ext cx="2792980" cy="23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0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42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974722" y="2530944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965403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770649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DF4A09A-3525-7C46-AB6F-A5CBCC71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3" y="1440587"/>
            <a:ext cx="2519074" cy="215312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6374B6B-4E6E-ED45-9821-2733A5C39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48" y="1617618"/>
            <a:ext cx="2325132" cy="19962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2AED9F-61F2-5142-9161-F0BC715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31" y="1671316"/>
            <a:ext cx="2590066" cy="19425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0DFA15-D099-CE4F-81B7-2C0CFB671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28" y="1726824"/>
            <a:ext cx="2067407" cy="17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4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42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R7/1kN1Q3/2b5/Pn6/4Np2/8/2R4B/7K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44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R7/1kN1Q3/2b5/Pn6/4Np2/8/2R4B/7K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445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R7/1kN1Q3/2b5/Pn6/4Np2/8/2R4B/7p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B13A1C6-94C0-B14E-9540-2127B31B8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2" y="1696843"/>
            <a:ext cx="2311979" cy="1988151"/>
          </a:xfrm>
          <a:prstGeom prst="rect">
            <a:avLst/>
          </a:prstGeom>
        </p:spPr>
      </p:pic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C3D28937-7F87-7245-8371-2C0DB807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64306"/>
              </p:ext>
            </p:extLst>
          </p:nvPr>
        </p:nvGraphicFramePr>
        <p:xfrm>
          <a:off x="5491720" y="3684994"/>
          <a:ext cx="6130759" cy="29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288">
                  <a:extLst>
                    <a:ext uri="{9D8B030D-6E8A-4147-A177-3AD203B41FA5}">
                      <a16:colId xmlns:a16="http://schemas.microsoft.com/office/drawing/2014/main" val="3527593703"/>
                    </a:ext>
                  </a:extLst>
                </a:gridCol>
                <a:gridCol w="395064">
                  <a:extLst>
                    <a:ext uri="{9D8B030D-6E8A-4147-A177-3AD203B41FA5}">
                      <a16:colId xmlns:a16="http://schemas.microsoft.com/office/drawing/2014/main" val="1112328494"/>
                    </a:ext>
                  </a:extLst>
                </a:gridCol>
                <a:gridCol w="218987">
                  <a:extLst>
                    <a:ext uri="{9D8B030D-6E8A-4147-A177-3AD203B41FA5}">
                      <a16:colId xmlns:a16="http://schemas.microsoft.com/office/drawing/2014/main" val="3256377984"/>
                    </a:ext>
                  </a:extLst>
                </a:gridCol>
                <a:gridCol w="266124">
                  <a:extLst>
                    <a:ext uri="{9D8B030D-6E8A-4147-A177-3AD203B41FA5}">
                      <a16:colId xmlns:a16="http://schemas.microsoft.com/office/drawing/2014/main" val="3067795109"/>
                    </a:ext>
                  </a:extLst>
                </a:gridCol>
                <a:gridCol w="342192">
                  <a:extLst>
                    <a:ext uri="{9D8B030D-6E8A-4147-A177-3AD203B41FA5}">
                      <a16:colId xmlns:a16="http://schemas.microsoft.com/office/drawing/2014/main" val="2689784055"/>
                    </a:ext>
                  </a:extLst>
                </a:gridCol>
                <a:gridCol w="385450">
                  <a:extLst>
                    <a:ext uri="{9D8B030D-6E8A-4147-A177-3AD203B41FA5}">
                      <a16:colId xmlns:a16="http://schemas.microsoft.com/office/drawing/2014/main" val="3624208524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450044211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974682475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323655502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2099498469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763535603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786722479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975139542"/>
                    </a:ext>
                  </a:extLst>
                </a:gridCol>
                <a:gridCol w="458216">
                  <a:extLst>
                    <a:ext uri="{9D8B030D-6E8A-4147-A177-3AD203B41FA5}">
                      <a16:colId xmlns:a16="http://schemas.microsoft.com/office/drawing/2014/main" val="1830025458"/>
                    </a:ext>
                  </a:extLst>
                </a:gridCol>
                <a:gridCol w="582168">
                  <a:extLst>
                    <a:ext uri="{9D8B030D-6E8A-4147-A177-3AD203B41FA5}">
                      <a16:colId xmlns:a16="http://schemas.microsoft.com/office/drawing/2014/main" val="1935913062"/>
                    </a:ext>
                  </a:extLst>
                </a:gridCol>
              </a:tblGrid>
              <a:tr h="184906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33604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4068290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26290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34005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26573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22592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402254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92336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38343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87449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940745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13208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655608"/>
                  </a:ext>
                </a:extLst>
              </a:tr>
              <a:tr h="18428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3050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373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6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43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766263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B5B437-41E3-8140-93A4-8D50DA33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283414"/>
            <a:ext cx="1958467" cy="261128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AE41D86-DA61-3D47-81B6-69F3FD280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35" y="1172378"/>
            <a:ext cx="2276157" cy="27223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5F84372-17B8-8F44-858B-FBAE57AC4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61" y="1172378"/>
            <a:ext cx="2258538" cy="27012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77FE470-9AE9-8E42-BA12-191C79E28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62" y="1251273"/>
            <a:ext cx="2676923" cy="23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4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43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2170573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8162924" y="249901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5049797" y="249901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FEFE4A1-959F-734D-90E2-95132A041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" y="1339851"/>
            <a:ext cx="2676923" cy="231833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13FEF7-D5B1-404B-9269-7AA825947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98" y="1518960"/>
            <a:ext cx="2459734" cy="213922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87D246B-E480-074E-AC90-603F2BCF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22" y="1536067"/>
            <a:ext cx="2487538" cy="21634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73B1732-F5C7-1949-BB13-3A996424C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22" y="1536067"/>
            <a:ext cx="2829488" cy="21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43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79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1B6/5p2/2pnN1P1/R1N1k3/4p3/8/5Q2/7K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793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1B6/5p2/2pnN1P1/R1N1k3/4p3/8/5Q2/7K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78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1b6/5p2/2pnN1P1/P1N1k3/4p3/8/5Q2/7K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2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96 %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5744A09-1D0A-6345-9373-3E783108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521590"/>
            <a:ext cx="2487538" cy="2163404"/>
          </a:xfrm>
          <a:prstGeom prst="rect">
            <a:avLst/>
          </a:prstGeom>
        </p:spPr>
      </p:pic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AF48FC48-A557-A54F-B31F-55E56A011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410912"/>
              </p:ext>
            </p:extLst>
          </p:nvPr>
        </p:nvGraphicFramePr>
        <p:xfrm>
          <a:off x="5491720" y="3684994"/>
          <a:ext cx="6130759" cy="29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288">
                  <a:extLst>
                    <a:ext uri="{9D8B030D-6E8A-4147-A177-3AD203B41FA5}">
                      <a16:colId xmlns:a16="http://schemas.microsoft.com/office/drawing/2014/main" val="3527593703"/>
                    </a:ext>
                  </a:extLst>
                </a:gridCol>
                <a:gridCol w="395064">
                  <a:extLst>
                    <a:ext uri="{9D8B030D-6E8A-4147-A177-3AD203B41FA5}">
                      <a16:colId xmlns:a16="http://schemas.microsoft.com/office/drawing/2014/main" val="1112328494"/>
                    </a:ext>
                  </a:extLst>
                </a:gridCol>
                <a:gridCol w="218987">
                  <a:extLst>
                    <a:ext uri="{9D8B030D-6E8A-4147-A177-3AD203B41FA5}">
                      <a16:colId xmlns:a16="http://schemas.microsoft.com/office/drawing/2014/main" val="3256377984"/>
                    </a:ext>
                  </a:extLst>
                </a:gridCol>
                <a:gridCol w="266124">
                  <a:extLst>
                    <a:ext uri="{9D8B030D-6E8A-4147-A177-3AD203B41FA5}">
                      <a16:colId xmlns:a16="http://schemas.microsoft.com/office/drawing/2014/main" val="3067795109"/>
                    </a:ext>
                  </a:extLst>
                </a:gridCol>
                <a:gridCol w="342192">
                  <a:extLst>
                    <a:ext uri="{9D8B030D-6E8A-4147-A177-3AD203B41FA5}">
                      <a16:colId xmlns:a16="http://schemas.microsoft.com/office/drawing/2014/main" val="2689784055"/>
                    </a:ext>
                  </a:extLst>
                </a:gridCol>
                <a:gridCol w="385450">
                  <a:extLst>
                    <a:ext uri="{9D8B030D-6E8A-4147-A177-3AD203B41FA5}">
                      <a16:colId xmlns:a16="http://schemas.microsoft.com/office/drawing/2014/main" val="3624208524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450044211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974682475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323655502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2099498469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763535603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786722479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975139542"/>
                    </a:ext>
                  </a:extLst>
                </a:gridCol>
                <a:gridCol w="458216">
                  <a:extLst>
                    <a:ext uri="{9D8B030D-6E8A-4147-A177-3AD203B41FA5}">
                      <a16:colId xmlns:a16="http://schemas.microsoft.com/office/drawing/2014/main" val="1830025458"/>
                    </a:ext>
                  </a:extLst>
                </a:gridCol>
                <a:gridCol w="582168">
                  <a:extLst>
                    <a:ext uri="{9D8B030D-6E8A-4147-A177-3AD203B41FA5}">
                      <a16:colId xmlns:a16="http://schemas.microsoft.com/office/drawing/2014/main" val="1935913062"/>
                    </a:ext>
                  </a:extLst>
                </a:gridCol>
              </a:tblGrid>
              <a:tr h="184906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33604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4068290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26290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34005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26573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22592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402254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92336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38343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87449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940745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13208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655608"/>
                  </a:ext>
                </a:extLst>
              </a:tr>
              <a:tr h="18428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3050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373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37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44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766263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0BA200-7B50-E64C-B839-A6DC5369B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3" y="1192986"/>
            <a:ext cx="1980894" cy="26411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E0C9BD7-1292-7646-9DA6-6DCDC1D83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07" y="1120042"/>
            <a:ext cx="2302296" cy="275358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75CCC07-870A-B64B-A168-E47A5672E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43" y="1178084"/>
            <a:ext cx="2232272" cy="26698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74154B-A03C-4B4F-9985-1F150C2D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55" y="1357231"/>
            <a:ext cx="2884802" cy="25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44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C86A613-82AB-3849-8B1C-E8BF4203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2" y="1492098"/>
            <a:ext cx="2364679" cy="206909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B8E4B10-9925-1340-91D9-737041D96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32" y="1504763"/>
            <a:ext cx="2321178" cy="203842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645A702-B621-5B4C-83F3-9D4BDEBEA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73" y="1518909"/>
            <a:ext cx="2661979" cy="19964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2660528-D191-A54B-9DFA-790F57531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9" y="1506897"/>
            <a:ext cx="2339247" cy="20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391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2bb1K2/4p3/5k1n/3QNP2/5R1P/8/8/8 - 0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391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2bb1K2/4p3/5k1n/3QNP2/5R1P/8/8/8 - 0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40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2bb1K2/4p3/5k1n/3QNP2/5R1R/8/8/8 - 0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63F1653-7461-DB45-A19E-029199AC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664148"/>
            <a:ext cx="2339247" cy="2054296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AAFE170-2289-CA4B-AEB1-E450E91EB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16704"/>
              </p:ext>
            </p:extLst>
          </p:nvPr>
        </p:nvGraphicFramePr>
        <p:xfrm>
          <a:off x="5569528" y="3505813"/>
          <a:ext cx="5361246" cy="32137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727">
                  <a:extLst>
                    <a:ext uri="{9D8B030D-6E8A-4147-A177-3AD203B41FA5}">
                      <a16:colId xmlns:a16="http://schemas.microsoft.com/office/drawing/2014/main" val="3190168183"/>
                    </a:ext>
                  </a:extLst>
                </a:gridCol>
                <a:gridCol w="241316">
                  <a:extLst>
                    <a:ext uri="{9D8B030D-6E8A-4147-A177-3AD203B41FA5}">
                      <a16:colId xmlns:a16="http://schemas.microsoft.com/office/drawing/2014/main" val="3937015929"/>
                    </a:ext>
                  </a:extLst>
                </a:gridCol>
                <a:gridCol w="229250">
                  <a:extLst>
                    <a:ext uri="{9D8B030D-6E8A-4147-A177-3AD203B41FA5}">
                      <a16:colId xmlns:a16="http://schemas.microsoft.com/office/drawing/2014/main" val="1878217669"/>
                    </a:ext>
                  </a:extLst>
                </a:gridCol>
                <a:gridCol w="229250">
                  <a:extLst>
                    <a:ext uri="{9D8B030D-6E8A-4147-A177-3AD203B41FA5}">
                      <a16:colId xmlns:a16="http://schemas.microsoft.com/office/drawing/2014/main" val="2086237935"/>
                    </a:ext>
                  </a:extLst>
                </a:gridCol>
                <a:gridCol w="229250">
                  <a:extLst>
                    <a:ext uri="{9D8B030D-6E8A-4147-A177-3AD203B41FA5}">
                      <a16:colId xmlns:a16="http://schemas.microsoft.com/office/drawing/2014/main" val="3333708506"/>
                    </a:ext>
                  </a:extLst>
                </a:gridCol>
                <a:gridCol w="241316">
                  <a:extLst>
                    <a:ext uri="{9D8B030D-6E8A-4147-A177-3AD203B41FA5}">
                      <a16:colId xmlns:a16="http://schemas.microsoft.com/office/drawing/2014/main" val="3397733885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2831611387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1612910212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2836286302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4154691296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3015150595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2772885396"/>
                    </a:ext>
                  </a:extLst>
                </a:gridCol>
                <a:gridCol w="209141">
                  <a:extLst>
                    <a:ext uri="{9D8B030D-6E8A-4147-A177-3AD203B41FA5}">
                      <a16:colId xmlns:a16="http://schemas.microsoft.com/office/drawing/2014/main" val="2893368781"/>
                    </a:ext>
                  </a:extLst>
                </a:gridCol>
                <a:gridCol w="627423">
                  <a:extLst>
                    <a:ext uri="{9D8B030D-6E8A-4147-A177-3AD203B41FA5}">
                      <a16:colId xmlns:a16="http://schemas.microsoft.com/office/drawing/2014/main" val="495284014"/>
                    </a:ext>
                  </a:extLst>
                </a:gridCol>
                <a:gridCol w="1049727">
                  <a:extLst>
                    <a:ext uri="{9D8B030D-6E8A-4147-A177-3AD203B41FA5}">
                      <a16:colId xmlns:a16="http://schemas.microsoft.com/office/drawing/2014/main" val="1418863192"/>
                    </a:ext>
                  </a:extLst>
                </a:gridCol>
              </a:tblGrid>
              <a:tr h="295519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 dirty="0">
                          <a:effectLst/>
                        </a:rPr>
                        <a:t> 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652951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402430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0073213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1598754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0454803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111036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7635896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8648469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0973417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6572552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4829207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841820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1498569"/>
                  </a:ext>
                </a:extLst>
              </a:tr>
              <a:tr h="20932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251557"/>
                  </a:ext>
                </a:extLst>
              </a:tr>
              <a:tr h="197012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 dirty="0">
                          <a:effectLst/>
                        </a:rPr>
                        <a:t>Sum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64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4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75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36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2150419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953000" y="2524124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163958" y="2524124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9427881-61C2-0042-AD88-0CC1FE086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3" y="1295483"/>
            <a:ext cx="2169542" cy="26126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71F37C8-EBF5-D84F-981D-CFECF1AF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20" y="1325563"/>
            <a:ext cx="2186747" cy="262131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00DC986-5649-4846-B91B-2ED2C0974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1286835"/>
            <a:ext cx="2219055" cy="266004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246F313-9702-704D-BF82-664EEBD8D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95" y="1407180"/>
            <a:ext cx="2640002" cy="24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45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015096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C30D4B-14DB-6C4C-99FC-26ABBB448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52" y="1454009"/>
            <a:ext cx="2450093" cy="21676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4783EF7-E109-AD48-BC05-63E0DCF3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1739564"/>
            <a:ext cx="2335989" cy="172931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3B57D0-BB39-624C-8042-70FC3D464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82" y="1793686"/>
            <a:ext cx="2221517" cy="164457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4DB9012-C1D9-E94B-AF46-0F4BD9A42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" y="1823732"/>
            <a:ext cx="2081300" cy="15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45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898C28-BA3C-5846-9A9A-602B67CD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" y="1619516"/>
            <a:ext cx="1940416" cy="17167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DC58606-D383-9849-8D22-57A5328BA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82" y="1517174"/>
            <a:ext cx="2163695" cy="19214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9DC5EE-66E5-314F-935E-743E3FB89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7" y="1538907"/>
            <a:ext cx="2608649" cy="19564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41E28FA-0A5C-7E4C-B7AC-413947B90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3" y="1523299"/>
            <a:ext cx="2220776" cy="19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3534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8/8/8/5R2/8/2KPkB1b/8/5R2 - 0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8/8/8/5R2/8/2KPkB1b/8/5R2 - 0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398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8/8/8/5R2/8/2KPkB1b/8/5R2 - 0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22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5D63779-41CB-D245-B272-464476C7B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480170"/>
              </p:ext>
            </p:extLst>
          </p:nvPr>
        </p:nvGraphicFramePr>
        <p:xfrm>
          <a:off x="5579357" y="3473880"/>
          <a:ext cx="4216401" cy="331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67">
                  <a:extLst>
                    <a:ext uri="{9D8B030D-6E8A-4147-A177-3AD203B41FA5}">
                      <a16:colId xmlns:a16="http://schemas.microsoft.com/office/drawing/2014/main" val="4058817746"/>
                    </a:ext>
                  </a:extLst>
                </a:gridCol>
                <a:gridCol w="189785">
                  <a:extLst>
                    <a:ext uri="{9D8B030D-6E8A-4147-A177-3AD203B41FA5}">
                      <a16:colId xmlns:a16="http://schemas.microsoft.com/office/drawing/2014/main" val="2861274862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2830381959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1825217681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355121284"/>
                    </a:ext>
                  </a:extLst>
                </a:gridCol>
                <a:gridCol w="189785">
                  <a:extLst>
                    <a:ext uri="{9D8B030D-6E8A-4147-A177-3AD203B41FA5}">
                      <a16:colId xmlns:a16="http://schemas.microsoft.com/office/drawing/2014/main" val="803644243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3894047221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681245959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3122309851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1399386913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080355887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589694650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1425405757"/>
                    </a:ext>
                  </a:extLst>
                </a:gridCol>
                <a:gridCol w="493442">
                  <a:extLst>
                    <a:ext uri="{9D8B030D-6E8A-4147-A177-3AD203B41FA5}">
                      <a16:colId xmlns:a16="http://schemas.microsoft.com/office/drawing/2014/main" val="1798087774"/>
                    </a:ext>
                  </a:extLst>
                </a:gridCol>
                <a:gridCol w="825567">
                  <a:extLst>
                    <a:ext uri="{9D8B030D-6E8A-4147-A177-3AD203B41FA5}">
                      <a16:colId xmlns:a16="http://schemas.microsoft.com/office/drawing/2014/main" val="24087928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</a:rPr>
                        <a:t> 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0223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45307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755489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08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3829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35906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2844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67279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84308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44305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7574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98385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29030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57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02264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57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64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4353472"/>
                  </a:ext>
                </a:extLst>
              </a:tr>
            </a:tbl>
          </a:graphicData>
        </a:graphic>
      </p:graphicFrame>
      <p:pic>
        <p:nvPicPr>
          <p:cNvPr id="18" name="Immagine 17">
            <a:extLst>
              <a:ext uri="{FF2B5EF4-FFF2-40B4-BE49-F238E27FC236}">
                <a16:creationId xmlns:a16="http://schemas.microsoft.com/office/drawing/2014/main" id="{7AEA42CE-72D8-3149-BADB-CA49C5ED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729233"/>
            <a:ext cx="2220776" cy="19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062" y="10699"/>
            <a:ext cx="10515600" cy="1325563"/>
          </a:xfrm>
        </p:spPr>
        <p:txBody>
          <a:bodyPr/>
          <a:lstStyle/>
          <a:p>
            <a:r>
              <a:rPr lang="it-IT" b="1" dirty="0"/>
              <a:t>Immagine 46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015096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ED1129-984E-B44E-88C2-F66B493C8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4" y="1767667"/>
            <a:ext cx="2227452" cy="167058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C1A35DE-68EB-6E4F-B4F7-AA8AD26B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21" y="1336262"/>
            <a:ext cx="2773386" cy="243745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5ADBCC1-7CD0-9E48-B670-B95A16D72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0" y="1537325"/>
            <a:ext cx="2877289" cy="21300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0556FA7-A840-8B4D-97C7-41EE5304E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96" y="1543949"/>
            <a:ext cx="2731465" cy="20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46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8DBE0C-656B-9942-A496-BC8C9AE5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" y="1621719"/>
            <a:ext cx="2037681" cy="17908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B7A4955-06B5-7B4C-AEE6-5A96ED4E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20" y="1440206"/>
            <a:ext cx="2436808" cy="214973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45BAE63-CC3D-EE43-8A55-FAF787E6A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86" y="1273114"/>
            <a:ext cx="2716934" cy="239685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FA8E1F3-1EBF-7E4D-87B6-4D2FA01E7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28" y="1621719"/>
            <a:ext cx="2519341" cy="18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7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37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4rQB1/6n1/8/5b2/N2R4/1P6/2k5/KR6 - 0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612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4rQB1/6n1/3p4/5b2/N2R4/1P6/2k5/KR6 - 0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63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4rQB1/6n1/3p4/5b2/N2R4/1P6/2k5/NR6 - 0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18FF919-FD31-8A4B-948B-007E5636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" y="1339851"/>
            <a:ext cx="2716934" cy="2396857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45E3C28-5CBE-2A40-9BA4-DD2FD2817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69069"/>
              </p:ext>
            </p:extLst>
          </p:nvPr>
        </p:nvGraphicFramePr>
        <p:xfrm>
          <a:off x="5198267" y="3516401"/>
          <a:ext cx="4216401" cy="331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67">
                  <a:extLst>
                    <a:ext uri="{9D8B030D-6E8A-4147-A177-3AD203B41FA5}">
                      <a16:colId xmlns:a16="http://schemas.microsoft.com/office/drawing/2014/main" val="1856920848"/>
                    </a:ext>
                  </a:extLst>
                </a:gridCol>
                <a:gridCol w="189785">
                  <a:extLst>
                    <a:ext uri="{9D8B030D-6E8A-4147-A177-3AD203B41FA5}">
                      <a16:colId xmlns:a16="http://schemas.microsoft.com/office/drawing/2014/main" val="3701306205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1786844692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2934758075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1438256896"/>
                    </a:ext>
                  </a:extLst>
                </a:gridCol>
                <a:gridCol w="189785">
                  <a:extLst>
                    <a:ext uri="{9D8B030D-6E8A-4147-A177-3AD203B41FA5}">
                      <a16:colId xmlns:a16="http://schemas.microsoft.com/office/drawing/2014/main" val="3384277562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1586652613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3459654834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781611736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196434857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680919754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3144267956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4074547501"/>
                    </a:ext>
                  </a:extLst>
                </a:gridCol>
                <a:gridCol w="493442">
                  <a:extLst>
                    <a:ext uri="{9D8B030D-6E8A-4147-A177-3AD203B41FA5}">
                      <a16:colId xmlns:a16="http://schemas.microsoft.com/office/drawing/2014/main" val="1834328665"/>
                    </a:ext>
                  </a:extLst>
                </a:gridCol>
                <a:gridCol w="825567">
                  <a:extLst>
                    <a:ext uri="{9D8B030D-6E8A-4147-A177-3AD203B41FA5}">
                      <a16:colId xmlns:a16="http://schemas.microsoft.com/office/drawing/2014/main" val="356027342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</a:rPr>
                        <a:t> 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22934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58421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19969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226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301562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3265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7332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83557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51948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85216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87409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97396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400638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6103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64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6192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487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062" y="10699"/>
            <a:ext cx="10515600" cy="1325563"/>
          </a:xfrm>
        </p:spPr>
        <p:txBody>
          <a:bodyPr/>
          <a:lstStyle/>
          <a:p>
            <a:r>
              <a:rPr lang="it-IT" b="1" dirty="0"/>
              <a:t>Immagine 47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015096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168311" y="323604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5ED1C1-9CE1-2D42-837E-936AF0A2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4" y="1649167"/>
            <a:ext cx="2369766" cy="17773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19216DA-7167-1D47-9075-8AF2CB97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50" y="1744037"/>
            <a:ext cx="2489693" cy="184309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6A10F81-FE28-1146-9B9C-D1FC7B090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37" y="1572323"/>
            <a:ext cx="2472303" cy="218652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7E2C956-A11F-5948-BB7E-6866CC8E1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97" y="1517852"/>
            <a:ext cx="2802703" cy="2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47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FF78161-E084-964C-9491-F84D2874E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" y="1577581"/>
            <a:ext cx="2472303" cy="218652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310179A-0AD6-294C-A214-AF11F16A0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95" y="1680011"/>
            <a:ext cx="2426530" cy="21541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4512D9-E74C-C346-8424-9B8C4EBB7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7" y="1625081"/>
            <a:ext cx="2855784" cy="21418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E73863-12A2-9A43-91C2-36A8E7D16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86" y="1577581"/>
            <a:ext cx="2597031" cy="21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8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47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1B6/8/2Q1P3/3Nr3/4k1B1/1P6/2K5/6B1 - 0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1B6/8/2Q1P3/3Nr3/4k1BR/1P6/2K5/2n3b1 - 0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3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95 %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1B6/8/2Q1P3/3Nr3/4k1BB/1P6/2K5/2b3b1 - 0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0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2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96 %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CB8C9BA-DCFD-7C43-97B9-F96EFD45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0" y="1533846"/>
            <a:ext cx="2597031" cy="2165178"/>
          </a:xfrm>
          <a:prstGeom prst="rect">
            <a:avLst/>
          </a:prstGeom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695DF3E-E40A-D147-AC66-762E9279C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59267"/>
              </p:ext>
            </p:extLst>
          </p:nvPr>
        </p:nvGraphicFramePr>
        <p:xfrm>
          <a:off x="5312432" y="3473880"/>
          <a:ext cx="4147885" cy="3314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67">
                  <a:extLst>
                    <a:ext uri="{9D8B030D-6E8A-4147-A177-3AD203B41FA5}">
                      <a16:colId xmlns:a16="http://schemas.microsoft.com/office/drawing/2014/main" val="3264726902"/>
                    </a:ext>
                  </a:extLst>
                </a:gridCol>
                <a:gridCol w="189785">
                  <a:extLst>
                    <a:ext uri="{9D8B030D-6E8A-4147-A177-3AD203B41FA5}">
                      <a16:colId xmlns:a16="http://schemas.microsoft.com/office/drawing/2014/main" val="2790705708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3434616712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2646405909"/>
                    </a:ext>
                  </a:extLst>
                </a:gridCol>
                <a:gridCol w="180296">
                  <a:extLst>
                    <a:ext uri="{9D8B030D-6E8A-4147-A177-3AD203B41FA5}">
                      <a16:colId xmlns:a16="http://schemas.microsoft.com/office/drawing/2014/main" val="506536688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9173426"/>
                    </a:ext>
                  </a:extLst>
                </a:gridCol>
                <a:gridCol w="133350">
                  <a:extLst>
                    <a:ext uri="{9D8B030D-6E8A-4147-A177-3AD203B41FA5}">
                      <a16:colId xmlns:a16="http://schemas.microsoft.com/office/drawing/2014/main" val="2617844100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413141495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1430574793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3429760543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1135733750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976322951"/>
                    </a:ext>
                  </a:extLst>
                </a:gridCol>
                <a:gridCol w="164481">
                  <a:extLst>
                    <a:ext uri="{9D8B030D-6E8A-4147-A177-3AD203B41FA5}">
                      <a16:colId xmlns:a16="http://schemas.microsoft.com/office/drawing/2014/main" val="249574377"/>
                    </a:ext>
                  </a:extLst>
                </a:gridCol>
                <a:gridCol w="493442">
                  <a:extLst>
                    <a:ext uri="{9D8B030D-6E8A-4147-A177-3AD203B41FA5}">
                      <a16:colId xmlns:a16="http://schemas.microsoft.com/office/drawing/2014/main" val="4121692864"/>
                    </a:ext>
                  </a:extLst>
                </a:gridCol>
                <a:gridCol w="825567">
                  <a:extLst>
                    <a:ext uri="{9D8B030D-6E8A-4147-A177-3AD203B41FA5}">
                      <a16:colId xmlns:a16="http://schemas.microsoft.com/office/drawing/2014/main" val="81027003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</a:rPr>
                        <a:t> 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15759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7148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70542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78150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42014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2091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1557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19638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3545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8945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1475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6104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98338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52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383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64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940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320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062" y="10699"/>
            <a:ext cx="10515600" cy="1325563"/>
          </a:xfrm>
        </p:spPr>
        <p:txBody>
          <a:bodyPr/>
          <a:lstStyle/>
          <a:p>
            <a:r>
              <a:rPr lang="it-IT" b="1" dirty="0"/>
              <a:t>Immagine 48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773008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5085262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015096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168311" y="323604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16123E-A4E9-C442-AB17-556E6F90C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5" y="1699305"/>
            <a:ext cx="2611864" cy="1958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77DFC20-B067-DB48-80E4-D1FEB44ED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42" y="1685149"/>
            <a:ext cx="2240692" cy="197305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5427264-FCB6-894D-99A6-F3D5548BE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0" y="1621173"/>
            <a:ext cx="2857201" cy="211516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9B4D8A9-2698-3549-9CE1-69BE49C80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25" y="1809859"/>
            <a:ext cx="2241033" cy="16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36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8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767283" y="2506952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572846" y="250965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D2F589C-C23E-084E-92F0-597E97CB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" y="1286835"/>
            <a:ext cx="2626647" cy="244564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5AFD4A-8081-6A43-9524-1A8680176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42" y="1286836"/>
            <a:ext cx="2620332" cy="244564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A9C4720-165F-7E45-8083-C6D8AF1D2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7" y="1449516"/>
            <a:ext cx="2847027" cy="21352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89271DB-1825-484D-9DB3-43A38D20C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70" y="1286835"/>
            <a:ext cx="2692906" cy="2513379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</p:spTree>
    <p:extLst>
      <p:ext uri="{BB962C8B-B14F-4D97-AF65-F5344CB8AC3E}">
        <p14:creationId xmlns:p14="http://schemas.microsoft.com/office/powerpoint/2010/main" val="375874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3" y="29951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48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85AEDB5-963F-1641-A2A9-47C80CEB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" y="1673643"/>
            <a:ext cx="2240692" cy="197305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686313A-8597-534D-BACE-B3D720FCC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58" y="1677453"/>
            <a:ext cx="2311449" cy="20428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90999D8-69CD-D848-BC61-E0EC7721C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708" y="1625081"/>
            <a:ext cx="2412417" cy="21320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967C23-501D-FF42-899E-1C81177C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73" y="1592644"/>
            <a:ext cx="2942281" cy="22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28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35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8/8/4p2Q/2K1P3/4k3/2p2r2/5RRp/7B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35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8/8/4p2Q/2K1p3/4k3/2p2r2/5RRp/7B - 0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1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98 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355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8/8/4p2Q/2K1p3/4k3/2p2r2/5RRp/7B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22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0</a:t>
            </a:r>
          </a:p>
          <a:p>
            <a:r>
              <a:rPr lang="it-IT" b="1" dirty="0"/>
              <a:t>Accuratezza = </a:t>
            </a:r>
            <a:r>
              <a:rPr lang="it-IT" b="1" dirty="0" err="1"/>
              <a:t>n°celle</a:t>
            </a:r>
            <a:r>
              <a:rPr lang="it-IT" b="1" dirty="0"/>
              <a:t> corrette / 64 = 100 %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C9189B2-56DE-5244-A8F9-E42868BAE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4" y="1643795"/>
            <a:ext cx="2412417" cy="2132055"/>
          </a:xfrm>
          <a:prstGeom prst="rect">
            <a:avLst/>
          </a:prstGeom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D8C26A5-E742-8543-A5BF-6894BEF8A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99694"/>
              </p:ext>
            </p:extLst>
          </p:nvPr>
        </p:nvGraphicFramePr>
        <p:xfrm>
          <a:off x="5217540" y="3505813"/>
          <a:ext cx="4363268" cy="3206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324">
                  <a:extLst>
                    <a:ext uri="{9D8B030D-6E8A-4147-A177-3AD203B41FA5}">
                      <a16:colId xmlns:a16="http://schemas.microsoft.com/office/drawing/2014/main" val="3857535562"/>
                    </a:ext>
                  </a:extLst>
                </a:gridCol>
                <a:gridCol w="196396">
                  <a:extLst>
                    <a:ext uri="{9D8B030D-6E8A-4147-A177-3AD203B41FA5}">
                      <a16:colId xmlns:a16="http://schemas.microsoft.com/office/drawing/2014/main" val="139613331"/>
                    </a:ext>
                  </a:extLst>
                </a:gridCol>
                <a:gridCol w="186576">
                  <a:extLst>
                    <a:ext uri="{9D8B030D-6E8A-4147-A177-3AD203B41FA5}">
                      <a16:colId xmlns:a16="http://schemas.microsoft.com/office/drawing/2014/main" val="3259165344"/>
                    </a:ext>
                  </a:extLst>
                </a:gridCol>
                <a:gridCol w="186576">
                  <a:extLst>
                    <a:ext uri="{9D8B030D-6E8A-4147-A177-3AD203B41FA5}">
                      <a16:colId xmlns:a16="http://schemas.microsoft.com/office/drawing/2014/main" val="565425861"/>
                    </a:ext>
                  </a:extLst>
                </a:gridCol>
                <a:gridCol w="186576">
                  <a:extLst>
                    <a:ext uri="{9D8B030D-6E8A-4147-A177-3AD203B41FA5}">
                      <a16:colId xmlns:a16="http://schemas.microsoft.com/office/drawing/2014/main" val="1492136763"/>
                    </a:ext>
                  </a:extLst>
                </a:gridCol>
                <a:gridCol w="196396">
                  <a:extLst>
                    <a:ext uri="{9D8B030D-6E8A-4147-A177-3AD203B41FA5}">
                      <a16:colId xmlns:a16="http://schemas.microsoft.com/office/drawing/2014/main" val="3343905838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4253229421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686722709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3274742594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1741700812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3826735546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12738618"/>
                    </a:ext>
                  </a:extLst>
                </a:gridCol>
                <a:gridCol w="170210">
                  <a:extLst>
                    <a:ext uri="{9D8B030D-6E8A-4147-A177-3AD203B41FA5}">
                      <a16:colId xmlns:a16="http://schemas.microsoft.com/office/drawing/2014/main" val="3929595860"/>
                    </a:ext>
                  </a:extLst>
                </a:gridCol>
                <a:gridCol w="510630">
                  <a:extLst>
                    <a:ext uri="{9D8B030D-6E8A-4147-A177-3AD203B41FA5}">
                      <a16:colId xmlns:a16="http://schemas.microsoft.com/office/drawing/2014/main" val="593880041"/>
                    </a:ext>
                  </a:extLst>
                </a:gridCol>
                <a:gridCol w="854324">
                  <a:extLst>
                    <a:ext uri="{9D8B030D-6E8A-4147-A177-3AD203B41FA5}">
                      <a16:colId xmlns:a16="http://schemas.microsoft.com/office/drawing/2014/main" val="3725067632"/>
                    </a:ext>
                  </a:extLst>
                </a:gridCol>
              </a:tblGrid>
              <a:tr h="294819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>
                          <a:effectLst/>
                        </a:rPr>
                        <a:t> 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097493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289865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5502632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8079888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597052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437034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562376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q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372426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k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410355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b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9904885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r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369726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n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864657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p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07984"/>
                  </a:ext>
                </a:extLst>
              </a:tr>
              <a:tr h="20883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Empty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152563"/>
                  </a:ext>
                </a:extLst>
              </a:tr>
              <a:tr h="19654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u="none" strike="noStrike">
                          <a:effectLst/>
                        </a:rPr>
                        <a:t>Sum</a:t>
                      </a:r>
                      <a:endParaRPr lang="it-IT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2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0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4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>
                          <a:effectLst/>
                        </a:rPr>
                        <a:t>53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u="none" strike="noStrike" dirty="0">
                          <a:effectLst/>
                        </a:rPr>
                        <a:t>64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549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844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062" y="10699"/>
            <a:ext cx="10515600" cy="1325563"/>
          </a:xfrm>
        </p:spPr>
        <p:txBody>
          <a:bodyPr/>
          <a:lstStyle/>
          <a:p>
            <a:r>
              <a:rPr lang="it-IT" b="1" dirty="0"/>
              <a:t>Immagine 49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773008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5085262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015096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168311" y="323604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5DDA54-4F45-8B40-9FCA-209F0A7D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9" y="1282674"/>
            <a:ext cx="1623636" cy="28853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1559FEF-E5F6-B943-9354-3D44B0078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25" y="1390134"/>
            <a:ext cx="2676536" cy="247707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003BA6D-AAAC-BB40-99A5-8C232B33B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90" y="1245475"/>
            <a:ext cx="1916788" cy="288076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78906B0-3A25-5D4B-AD67-39A9768F9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55" y="1289138"/>
            <a:ext cx="1978786" cy="29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2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3" y="29951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49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00757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810761" y="2477877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615645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DDF576-CE9C-534B-A98A-E7DAB460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83" y="1590182"/>
            <a:ext cx="2757492" cy="20681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06B02A-B09D-9F4B-A93E-455D2E660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88" y="1560100"/>
            <a:ext cx="2585921" cy="232251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60FFCB-1B89-B94A-BA4D-9180ABC5B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8" y="1625081"/>
            <a:ext cx="2375567" cy="219853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0C99288-819A-A14C-AF0B-F16D9216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486" y="1560100"/>
            <a:ext cx="2439518" cy="22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41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49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4314792" y="2336283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1B6/8/2Q1P3/3Nr3/4k1BR/1P6/2K5/2n3b1 - 0 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l’estrazione non è avvenuta correttamente; la </a:t>
            </a:r>
            <a:r>
              <a:rPr lang="it-IT" dirty="0" err="1"/>
              <a:t>board</a:t>
            </a:r>
            <a:r>
              <a:rPr lang="it-IT" dirty="0"/>
              <a:t> era eccessivamente piegata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0618F1F-5AA3-6F49-801B-D023E19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397399"/>
            <a:ext cx="3093724" cy="28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36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713135" y="1970104"/>
            <a:ext cx="43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2bB1K2/4p3/5k1n/3QNP2/5R1P/8/8/8 - 0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713135" y="1071782"/>
            <a:ext cx="444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2bb1K2/4p3/5k1n/3QNP2/5R1P/8/8/8 - 0 1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1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n° celle corrette / 64 = 98 %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825BFD-EF79-6249-BCAF-6DB71C7C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503059"/>
            <a:ext cx="3054335" cy="285071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713135" y="2828623"/>
            <a:ext cx="43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2bb1K2/4p3/5k1n/3QNP2/5R1R/8/8/8 - 0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1</a:t>
            </a:r>
          </a:p>
          <a:p>
            <a:r>
              <a:rPr lang="it-IT" b="1" dirty="0"/>
              <a:t>Accuratezza = n° celle corrette / 64 = 98 %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E27C7A46-3309-6241-A48F-ACEF950FB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61970"/>
              </p:ext>
            </p:extLst>
          </p:nvPr>
        </p:nvGraphicFramePr>
        <p:xfrm>
          <a:off x="5491720" y="3684994"/>
          <a:ext cx="6571133" cy="29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288">
                  <a:extLst>
                    <a:ext uri="{9D8B030D-6E8A-4147-A177-3AD203B41FA5}">
                      <a16:colId xmlns:a16="http://schemas.microsoft.com/office/drawing/2014/main" val="3527593703"/>
                    </a:ext>
                  </a:extLst>
                </a:gridCol>
                <a:gridCol w="395064">
                  <a:extLst>
                    <a:ext uri="{9D8B030D-6E8A-4147-A177-3AD203B41FA5}">
                      <a16:colId xmlns:a16="http://schemas.microsoft.com/office/drawing/2014/main" val="111232849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3256377984"/>
                    </a:ext>
                  </a:extLst>
                </a:gridCol>
                <a:gridCol w="346998">
                  <a:extLst>
                    <a:ext uri="{9D8B030D-6E8A-4147-A177-3AD203B41FA5}">
                      <a16:colId xmlns:a16="http://schemas.microsoft.com/office/drawing/2014/main" val="3067795109"/>
                    </a:ext>
                  </a:extLst>
                </a:gridCol>
                <a:gridCol w="342192">
                  <a:extLst>
                    <a:ext uri="{9D8B030D-6E8A-4147-A177-3AD203B41FA5}">
                      <a16:colId xmlns:a16="http://schemas.microsoft.com/office/drawing/2014/main" val="2689784055"/>
                    </a:ext>
                  </a:extLst>
                </a:gridCol>
                <a:gridCol w="385450">
                  <a:extLst>
                    <a:ext uri="{9D8B030D-6E8A-4147-A177-3AD203B41FA5}">
                      <a16:colId xmlns:a16="http://schemas.microsoft.com/office/drawing/2014/main" val="3624208524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450044211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974682475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323655502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2099498469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763535603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786722479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975139542"/>
                    </a:ext>
                  </a:extLst>
                </a:gridCol>
                <a:gridCol w="699319">
                  <a:extLst>
                    <a:ext uri="{9D8B030D-6E8A-4147-A177-3AD203B41FA5}">
                      <a16:colId xmlns:a16="http://schemas.microsoft.com/office/drawing/2014/main" val="1830025458"/>
                    </a:ext>
                  </a:extLst>
                </a:gridCol>
                <a:gridCol w="582168">
                  <a:extLst>
                    <a:ext uri="{9D8B030D-6E8A-4147-A177-3AD203B41FA5}">
                      <a16:colId xmlns:a16="http://schemas.microsoft.com/office/drawing/2014/main" val="1935913062"/>
                    </a:ext>
                  </a:extLst>
                </a:gridCol>
              </a:tblGrid>
              <a:tr h="271867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61452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33604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26290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34005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26573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22592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402254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92336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38343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87449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940745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13208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655608"/>
                  </a:ext>
                </a:extLst>
              </a:tr>
              <a:tr h="18428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3050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37396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</p:spTree>
    <p:extLst>
      <p:ext uri="{BB962C8B-B14F-4D97-AF65-F5344CB8AC3E}">
        <p14:creationId xmlns:p14="http://schemas.microsoft.com/office/powerpoint/2010/main" val="333923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40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2150419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5120640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8163958" y="2524124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95FE5F-FE33-AC4C-BDDE-8CB7147D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1" y="986745"/>
            <a:ext cx="1730305" cy="3074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389DF7-339E-7441-9C38-F859B16B5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67" y="1162041"/>
            <a:ext cx="2393228" cy="226695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060C157-FA94-004F-8471-4AA6A7FC8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23" y="1162041"/>
            <a:ext cx="2008722" cy="240791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BA9D228-9B20-A141-A6B0-3378F4741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76" y="1162041"/>
            <a:ext cx="2067815" cy="24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2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40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94840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965403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770649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67E562-404C-2646-AED4-70C20936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74" y="1454469"/>
            <a:ext cx="2806621" cy="21049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223DD37-C69D-D94B-AE0F-E10147C7F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42" y="1427557"/>
            <a:ext cx="2300567" cy="21791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585CA7-55ED-C743-A699-4831501D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36" y="1423820"/>
            <a:ext cx="2254568" cy="213561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30625D1-0748-7348-9A3A-264F36677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" y="1454469"/>
            <a:ext cx="2326227" cy="21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288139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computeFEN.m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</a:t>
            </a:r>
            <a:r>
              <a:rPr lang="it-IT" dirty="0"/>
              <a:t> </a:t>
            </a:r>
            <a:r>
              <a:rPr lang="it-IT" b="1" dirty="0"/>
              <a:t>40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270F3C-C693-FE40-AFAA-EF8F83FCF74C}"/>
              </a:ext>
            </a:extLst>
          </p:cNvPr>
          <p:cNvSpPr txBox="1"/>
          <p:nvPr/>
        </p:nvSpPr>
        <p:spPr>
          <a:xfrm>
            <a:off x="3327992" y="1991985"/>
            <a:ext cx="439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CLASSIFICAZIONE</a:t>
            </a:r>
          </a:p>
          <a:p>
            <a:r>
              <a:rPr lang="it-IT" b="1" dirty="0"/>
              <a:t>1B6/5p2/2pnN1P1/R1N1k3/4p3/8/8/8 - 0 1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CEA6A68-531E-E14D-B920-E00A6038753A}"/>
              </a:ext>
            </a:extLst>
          </p:cNvPr>
          <p:cNvCxnSpPr/>
          <p:nvPr/>
        </p:nvCxnSpPr>
        <p:spPr>
          <a:xfrm>
            <a:off x="2484410" y="2832659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EB3D0C-7CC9-9C4A-95DA-D7358C04EFC1}"/>
              </a:ext>
            </a:extLst>
          </p:cNvPr>
          <p:cNvSpPr txBox="1"/>
          <p:nvPr/>
        </p:nvSpPr>
        <p:spPr>
          <a:xfrm>
            <a:off x="3327992" y="1263242"/>
            <a:ext cx="444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Ground </a:t>
            </a:r>
            <a:r>
              <a:rPr lang="it-IT" b="1" dirty="0" err="1"/>
              <a:t>truth</a:t>
            </a:r>
            <a:r>
              <a:rPr lang="it-IT" b="1" dirty="0"/>
              <a:t>:</a:t>
            </a:r>
          </a:p>
          <a:p>
            <a:r>
              <a:rPr lang="it-IT" b="1" dirty="0"/>
              <a:t>2bb1K2/4p3/5k1n/3QNP2/5R1P/8/8/8 - 0 1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BC47-8EAF-2342-B7C2-D7132A2B9B70}"/>
              </a:ext>
            </a:extLst>
          </p:cNvPr>
          <p:cNvSpPr txBox="1"/>
          <p:nvPr/>
        </p:nvSpPr>
        <p:spPr>
          <a:xfrm>
            <a:off x="8076408" y="1970104"/>
            <a:ext cx="41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2</a:t>
            </a:r>
          </a:p>
          <a:p>
            <a:r>
              <a:rPr lang="it-IT" b="1" dirty="0"/>
              <a:t>Accuratezza = n° celle corrette / 64 = 96 %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F2CBDD-EDED-F14F-B3DC-14ACF9675806}"/>
              </a:ext>
            </a:extLst>
          </p:cNvPr>
          <p:cNvSpPr txBox="1"/>
          <p:nvPr/>
        </p:nvSpPr>
        <p:spPr>
          <a:xfrm>
            <a:off x="238124" y="4569996"/>
            <a:ext cx="32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dirty="0" err="1"/>
              <a:t>Squares</a:t>
            </a:r>
            <a:r>
              <a:rPr lang="it-IT" dirty="0"/>
              <a:t>: matrice 8x8 contenente le celle </a:t>
            </a:r>
          </a:p>
          <a:p>
            <a:pPr marL="342900" indent="-342900">
              <a:buAutoNum type="arabicParenBoth"/>
            </a:pPr>
            <a:r>
              <a:rPr lang="it-IT" dirty="0"/>
              <a:t>Per ogni cella, utilizziamo il classificatore in input per valutarne la </a:t>
            </a:r>
            <a:r>
              <a:rPr lang="it-IT" dirty="0" err="1"/>
              <a:t>label</a:t>
            </a:r>
            <a:endParaRPr lang="it-IT" dirty="0"/>
          </a:p>
          <a:p>
            <a:pPr marL="342900" indent="-342900">
              <a:buAutoNum type="arabicParenBoth"/>
            </a:pPr>
            <a:r>
              <a:rPr lang="it-IT" b="1" dirty="0"/>
              <a:t>Componiamo la FEN dell’immagine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66C112-41ED-2843-A28D-CAA3AEF358E2}"/>
              </a:ext>
            </a:extLst>
          </p:cNvPr>
          <p:cNvSpPr txBox="1"/>
          <p:nvPr/>
        </p:nvSpPr>
        <p:spPr>
          <a:xfrm>
            <a:off x="3327992" y="2846071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FEN calcolata per TEMPLATE MATCHING</a:t>
            </a:r>
          </a:p>
          <a:p>
            <a:r>
              <a:rPr lang="it-IT" b="1" dirty="0"/>
              <a:t>1R6/5p2/2pnN1P1/R1N1k3/4p3/8/5k2/7B - 0 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CC0AF7-77D3-5A42-A9A8-F93FEBFE5FA1}"/>
              </a:ext>
            </a:extLst>
          </p:cNvPr>
          <p:cNvSpPr txBox="1"/>
          <p:nvPr/>
        </p:nvSpPr>
        <p:spPr>
          <a:xfrm>
            <a:off x="8076408" y="2827549"/>
            <a:ext cx="415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Errori commessi  =  3</a:t>
            </a:r>
          </a:p>
          <a:p>
            <a:r>
              <a:rPr lang="it-IT" b="1" dirty="0"/>
              <a:t>Accuratezza = n° celle corrette / 64 = 95 %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E27C7A46-3309-6241-A48F-ACEF950FB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5966"/>
              </p:ext>
            </p:extLst>
          </p:nvPr>
        </p:nvGraphicFramePr>
        <p:xfrm>
          <a:off x="5491720" y="3684994"/>
          <a:ext cx="6130759" cy="2977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288">
                  <a:extLst>
                    <a:ext uri="{9D8B030D-6E8A-4147-A177-3AD203B41FA5}">
                      <a16:colId xmlns:a16="http://schemas.microsoft.com/office/drawing/2014/main" val="3527593703"/>
                    </a:ext>
                  </a:extLst>
                </a:gridCol>
                <a:gridCol w="395064">
                  <a:extLst>
                    <a:ext uri="{9D8B030D-6E8A-4147-A177-3AD203B41FA5}">
                      <a16:colId xmlns:a16="http://schemas.microsoft.com/office/drawing/2014/main" val="1112328494"/>
                    </a:ext>
                  </a:extLst>
                </a:gridCol>
                <a:gridCol w="218987">
                  <a:extLst>
                    <a:ext uri="{9D8B030D-6E8A-4147-A177-3AD203B41FA5}">
                      <a16:colId xmlns:a16="http://schemas.microsoft.com/office/drawing/2014/main" val="3256377984"/>
                    </a:ext>
                  </a:extLst>
                </a:gridCol>
                <a:gridCol w="266124">
                  <a:extLst>
                    <a:ext uri="{9D8B030D-6E8A-4147-A177-3AD203B41FA5}">
                      <a16:colId xmlns:a16="http://schemas.microsoft.com/office/drawing/2014/main" val="3067795109"/>
                    </a:ext>
                  </a:extLst>
                </a:gridCol>
                <a:gridCol w="342192">
                  <a:extLst>
                    <a:ext uri="{9D8B030D-6E8A-4147-A177-3AD203B41FA5}">
                      <a16:colId xmlns:a16="http://schemas.microsoft.com/office/drawing/2014/main" val="2689784055"/>
                    </a:ext>
                  </a:extLst>
                </a:gridCol>
                <a:gridCol w="385450">
                  <a:extLst>
                    <a:ext uri="{9D8B030D-6E8A-4147-A177-3AD203B41FA5}">
                      <a16:colId xmlns:a16="http://schemas.microsoft.com/office/drawing/2014/main" val="3624208524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450044211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974682475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3236555024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2099498469"/>
                    </a:ext>
                  </a:extLst>
                </a:gridCol>
                <a:gridCol w="332578">
                  <a:extLst>
                    <a:ext uri="{9D8B030D-6E8A-4147-A177-3AD203B41FA5}">
                      <a16:colId xmlns:a16="http://schemas.microsoft.com/office/drawing/2014/main" val="2763535603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1786722479"/>
                    </a:ext>
                  </a:extLst>
                </a:gridCol>
                <a:gridCol w="337384">
                  <a:extLst>
                    <a:ext uri="{9D8B030D-6E8A-4147-A177-3AD203B41FA5}">
                      <a16:colId xmlns:a16="http://schemas.microsoft.com/office/drawing/2014/main" val="975139542"/>
                    </a:ext>
                  </a:extLst>
                </a:gridCol>
                <a:gridCol w="458216">
                  <a:extLst>
                    <a:ext uri="{9D8B030D-6E8A-4147-A177-3AD203B41FA5}">
                      <a16:colId xmlns:a16="http://schemas.microsoft.com/office/drawing/2014/main" val="1830025458"/>
                    </a:ext>
                  </a:extLst>
                </a:gridCol>
                <a:gridCol w="582168">
                  <a:extLst>
                    <a:ext uri="{9D8B030D-6E8A-4147-A177-3AD203B41FA5}">
                      <a16:colId xmlns:a16="http://schemas.microsoft.com/office/drawing/2014/main" val="1935913062"/>
                    </a:ext>
                  </a:extLst>
                </a:gridCol>
              </a:tblGrid>
              <a:tr h="184906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433604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4068290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26290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434005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26573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225922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402254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192336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383439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87449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4940745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132088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655608"/>
                  </a:ext>
                </a:extLst>
              </a:tr>
              <a:tr h="18428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230506"/>
                  </a:ext>
                </a:extLst>
              </a:tr>
              <a:tr h="184906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937396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5DD4E0-0027-2442-A26D-8134E808C378}"/>
              </a:ext>
            </a:extLst>
          </p:cNvPr>
          <p:cNvSpPr txBox="1"/>
          <p:nvPr/>
        </p:nvSpPr>
        <p:spPr>
          <a:xfrm>
            <a:off x="3566639" y="4527420"/>
            <a:ext cx="16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Miglior matrice</a:t>
            </a:r>
          </a:p>
          <a:p>
            <a:r>
              <a:rPr lang="it-IT" b="1" dirty="0"/>
              <a:t>di confusione: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DC07AD9-A95E-8449-A37B-2B2E3783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623488"/>
            <a:ext cx="2254568" cy="21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6D05B-7C0A-404D-A6B8-CA592134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337" y="0"/>
            <a:ext cx="10515600" cy="1325563"/>
          </a:xfrm>
        </p:spPr>
        <p:txBody>
          <a:bodyPr/>
          <a:lstStyle/>
          <a:p>
            <a:r>
              <a:rPr lang="it-IT" b="1" dirty="0"/>
              <a:t>Immagine 41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D2C650D-5641-D042-A5AD-2E26EE44EC09}"/>
              </a:ext>
            </a:extLst>
          </p:cNvPr>
          <p:cNvCxnSpPr/>
          <p:nvPr/>
        </p:nvCxnSpPr>
        <p:spPr>
          <a:xfrm>
            <a:off x="165985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A8CE00-5D60-5044-8BCD-26AACC3E3005}"/>
              </a:ext>
            </a:extLst>
          </p:cNvPr>
          <p:cNvCxnSpPr/>
          <p:nvPr/>
        </p:nvCxnSpPr>
        <p:spPr>
          <a:xfrm>
            <a:off x="4733125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E9D7F67-1C54-B54E-8A5D-CE4DFBEB7A61}"/>
              </a:ext>
            </a:extLst>
          </p:cNvPr>
          <p:cNvCxnSpPr/>
          <p:nvPr/>
        </p:nvCxnSpPr>
        <p:spPr>
          <a:xfrm>
            <a:off x="7662637" y="2537830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">
            <a:extLst>
              <a:ext uri="{FF2B5EF4-FFF2-40B4-BE49-F238E27FC236}">
                <a16:creationId xmlns:a16="http://schemas.microsoft.com/office/drawing/2014/main" id="{58E35F0E-FF5A-2842-A3F1-CAF4AFCB87F0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38245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extractBoard.m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18D630-E711-6C46-8ECF-AC40B597B899}"/>
              </a:ext>
            </a:extLst>
          </p:cNvPr>
          <p:cNvSpPr txBox="1"/>
          <p:nvPr/>
        </p:nvSpPr>
        <p:spPr>
          <a:xfrm>
            <a:off x="154634" y="4399921"/>
            <a:ext cx="3236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Immagine originale</a:t>
            </a:r>
          </a:p>
          <a:p>
            <a:pPr marL="342900" indent="-342900">
              <a:buAutoNum type="arabicParenBoth"/>
            </a:pPr>
            <a:r>
              <a:rPr lang="it-IT" sz="1600" dirty="0"/>
              <a:t>effettuiamo gamma </a:t>
            </a:r>
            <a:r>
              <a:rPr lang="it-IT" sz="1600" dirty="0" err="1"/>
              <a:t>correction</a:t>
            </a:r>
            <a:r>
              <a:rPr lang="it-IT" sz="1600" dirty="0"/>
              <a:t> di 5;</a:t>
            </a:r>
          </a:p>
          <a:p>
            <a:pPr marL="342900" indent="-342900">
              <a:buAutoNum type="arabicParenBoth"/>
            </a:pPr>
            <a:r>
              <a:rPr lang="it-IT" sz="1600" dirty="0"/>
              <a:t>Aggiungiamo un </a:t>
            </a:r>
            <a:r>
              <a:rPr lang="it-IT" sz="1600" dirty="0" err="1"/>
              <a:t>padding</a:t>
            </a:r>
            <a:r>
              <a:rPr lang="it-IT" sz="1600" dirty="0"/>
              <a:t> di 50 pixel all’immagine e sul risultato applichiamo </a:t>
            </a:r>
            <a:r>
              <a:rPr lang="it-IT" sz="1600" dirty="0" err="1"/>
              <a:t>sauvola</a:t>
            </a:r>
            <a:r>
              <a:rPr lang="it-IT" sz="1600" dirty="0"/>
              <a:t> con finestra di [50 50]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327CE9-D3FA-4B49-839E-3BE44172CCF0}"/>
              </a:ext>
            </a:extLst>
          </p:cNvPr>
          <p:cNvSpPr/>
          <p:nvPr/>
        </p:nvSpPr>
        <p:spPr>
          <a:xfrm>
            <a:off x="3807308" y="4399921"/>
            <a:ext cx="28795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(4) Applichiamo un erode con elemento strutturante quadrato di lato 3 su (3);</a:t>
            </a:r>
          </a:p>
          <a:p>
            <a:r>
              <a:rPr lang="it-IT" sz="1600" dirty="0"/>
              <a:t>(5) Computiamo l’inversa dell’immagine (4) ed estraiamo la regione con la </a:t>
            </a:r>
            <a:r>
              <a:rPr lang="it-IT" sz="1600" b="1" dirty="0"/>
              <a:t>seconda </a:t>
            </a:r>
            <a:r>
              <a:rPr lang="it-IT" sz="1600" dirty="0"/>
              <a:t>area più grande;</a:t>
            </a:r>
            <a:endParaRPr lang="it-IT" sz="1600" b="1" dirty="0"/>
          </a:p>
          <a:p>
            <a:endParaRPr lang="it-IT" b="1" dirty="0">
              <a:latin typeface="Courier" pitchFamily="2" charset="0"/>
            </a:endParaRPr>
          </a:p>
          <a:p>
            <a:endParaRPr lang="it-IT" dirty="0">
              <a:latin typeface="Courier" pitchFamily="2" charset="0"/>
            </a:endParaRPr>
          </a:p>
          <a:p>
            <a:br>
              <a:rPr lang="it-IT" dirty="0">
                <a:latin typeface="Courier" pitchFamily="2" charset="0"/>
              </a:rPr>
            </a:br>
            <a:endParaRPr lang="it-IT" dirty="0">
              <a:effectLst/>
              <a:latin typeface="Courier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49A025-BDC4-1641-8919-79F8867A09E3}"/>
              </a:ext>
            </a:extLst>
          </p:cNvPr>
          <p:cNvSpPr/>
          <p:nvPr/>
        </p:nvSpPr>
        <p:spPr>
          <a:xfrm>
            <a:off x="7662637" y="4126239"/>
            <a:ext cx="44150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/>
              <a:t>correctPerspective</a:t>
            </a:r>
            <a:endParaRPr lang="it-IT" sz="1600" b="1" dirty="0"/>
          </a:p>
          <a:p>
            <a:r>
              <a:rPr lang="it-IT" sz="1600" dirty="0"/>
              <a:t>(6) Individuiamo i punti di corner di (5);</a:t>
            </a:r>
          </a:p>
          <a:p>
            <a:r>
              <a:rPr lang="it-IT" sz="1600" dirty="0"/>
              <a:t>(7) Calcoliamo l = lunghezza del lato minimo del quadrato</a:t>
            </a:r>
          </a:p>
          <a:p>
            <a:r>
              <a:rPr lang="it-IT" sz="1600" dirty="0"/>
              <a:t>(8) Generiamo T = matrice di proiezione dai corner di (6) a un quadrato di lato l </a:t>
            </a:r>
          </a:p>
          <a:p>
            <a:r>
              <a:rPr lang="it-IT" sz="1600" dirty="0"/>
              <a:t>(9) Applichiamo la matrice T a (1) </a:t>
            </a:r>
          </a:p>
          <a:p>
            <a:r>
              <a:rPr lang="it-IT" sz="1600" dirty="0"/>
              <a:t>(10) </a:t>
            </a:r>
            <a:r>
              <a:rPr lang="it-IT" sz="1600" dirty="0" err="1"/>
              <a:t>Croppiamo</a:t>
            </a:r>
            <a:r>
              <a:rPr lang="it-IT" sz="1600" dirty="0"/>
              <a:t> in corrispondenza del quadrato su cui proiettiamo la </a:t>
            </a:r>
            <a:r>
              <a:rPr lang="it-IT" sz="1600" dirty="0" err="1"/>
              <a:t>board</a:t>
            </a:r>
            <a:endParaRPr lang="it-IT" sz="1600" dirty="0"/>
          </a:p>
          <a:p>
            <a:r>
              <a:rPr lang="it-IT" sz="1600" dirty="0"/>
              <a:t>(11) </a:t>
            </a:r>
            <a:r>
              <a:rPr lang="it-IT" sz="1600" b="1" dirty="0" err="1"/>
              <a:t>Result</a:t>
            </a:r>
            <a:r>
              <a:rPr lang="it-IT" sz="1600" b="1" dirty="0"/>
              <a:t>: </a:t>
            </a:r>
            <a:r>
              <a:rPr lang="it-IT" sz="1600" b="1" dirty="0" err="1"/>
              <a:t>board</a:t>
            </a:r>
            <a:r>
              <a:rPr lang="it-IT" sz="1600" b="1" dirty="0"/>
              <a:t> estratta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C35891-1D18-C14C-9624-60266BD74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2" y="1286835"/>
            <a:ext cx="1989098" cy="26521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2126D12-14CF-AA45-B9EC-34B586021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17" y="1171596"/>
            <a:ext cx="2410171" cy="288260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BEA66C6-B33A-F046-AD4E-ED0ACA29D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55" y="1210678"/>
            <a:ext cx="2377494" cy="284352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77B5208-16BC-2442-94FD-3830888A4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61" y="1374056"/>
            <a:ext cx="2939509" cy="25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3951B27A-AA55-FD41-9C15-1236261A5E39}"/>
              </a:ext>
            </a:extLst>
          </p:cNvPr>
          <p:cNvSpPr txBox="1">
            <a:spLocks/>
          </p:cNvSpPr>
          <p:nvPr/>
        </p:nvSpPr>
        <p:spPr>
          <a:xfrm>
            <a:off x="238124" y="-38728"/>
            <a:ext cx="41539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 err="1"/>
              <a:t>extractSquares.m</a:t>
            </a:r>
            <a:endParaRPr lang="it-IT" i="1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8CB161B-3561-5D4E-99EA-3240B3EF7B5B}"/>
              </a:ext>
            </a:extLst>
          </p:cNvPr>
          <p:cNvSpPr txBox="1">
            <a:spLocks/>
          </p:cNvSpPr>
          <p:nvPr/>
        </p:nvSpPr>
        <p:spPr>
          <a:xfrm>
            <a:off x="8777287" y="14288"/>
            <a:ext cx="3819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Immagine 41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841E04F-0146-3740-913B-69B4BF8DE0E2}"/>
              </a:ext>
            </a:extLst>
          </p:cNvPr>
          <p:cNvCxnSpPr/>
          <p:nvPr/>
        </p:nvCxnSpPr>
        <p:spPr>
          <a:xfrm>
            <a:off x="1794840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604157E-9C66-B945-8431-81FFBFE94D14}"/>
              </a:ext>
            </a:extLst>
          </p:cNvPr>
          <p:cNvCxnSpPr/>
          <p:nvPr/>
        </p:nvCxnSpPr>
        <p:spPr>
          <a:xfrm>
            <a:off x="7965403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3FE3E11-3C46-E341-9134-AC6F36975A59}"/>
              </a:ext>
            </a:extLst>
          </p:cNvPr>
          <p:cNvCxnSpPr/>
          <p:nvPr/>
        </p:nvCxnSpPr>
        <p:spPr>
          <a:xfrm>
            <a:off x="4770649" y="2517151"/>
            <a:ext cx="122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557BCA0-5E04-6C48-877F-380AD75C5843}"/>
              </a:ext>
            </a:extLst>
          </p:cNvPr>
          <p:cNvSpPr/>
          <p:nvPr/>
        </p:nvSpPr>
        <p:spPr>
          <a:xfrm>
            <a:off x="238123" y="4054854"/>
            <a:ext cx="41539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it-IT" sz="1600" dirty="0"/>
              <a:t>Board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Padding</a:t>
            </a:r>
            <a:r>
              <a:rPr lang="it-IT" sz="1600" dirty="0"/>
              <a:t> pari al 2% dell’immagine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Sauvola</a:t>
            </a:r>
            <a:r>
              <a:rPr lang="it-IT" sz="1600" dirty="0"/>
              <a:t> con finestra di lunghezza = </a:t>
            </a:r>
            <a:r>
              <a:rPr lang="it-IT" sz="1600" dirty="0" err="1"/>
              <a:t>sizeImage</a:t>
            </a:r>
            <a:r>
              <a:rPr lang="it-IT" sz="1600" dirty="0"/>
              <a:t> / 8</a:t>
            </a:r>
          </a:p>
          <a:p>
            <a:pPr marL="342900" indent="-342900">
              <a:buAutoNum type="arabicParenBoth"/>
            </a:pPr>
            <a:r>
              <a:rPr lang="it-IT" sz="1600" dirty="0"/>
              <a:t>Open con elemento strutturante riga -45 gradi</a:t>
            </a:r>
          </a:p>
          <a:p>
            <a:pPr marL="342900" indent="-342900">
              <a:buAutoNum type="arabicParenBoth"/>
            </a:pPr>
            <a:r>
              <a:rPr lang="it-IT" sz="1600" dirty="0" err="1"/>
              <a:t>Edge</a:t>
            </a:r>
            <a:r>
              <a:rPr lang="it-IT" sz="1600" dirty="0"/>
              <a:t> usando </a:t>
            </a:r>
            <a:r>
              <a:rPr lang="it-IT" sz="1600" b="1" dirty="0" err="1"/>
              <a:t>Canny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97B35BC-4DDD-8D49-BB34-F6E66F6DFAD3}"/>
              </a:ext>
            </a:extLst>
          </p:cNvPr>
          <p:cNvSpPr/>
          <p:nvPr/>
        </p:nvSpPr>
        <p:spPr>
          <a:xfrm>
            <a:off x="4147975" y="4067155"/>
            <a:ext cx="34556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(6) </a:t>
            </a:r>
            <a:r>
              <a:rPr lang="it-IT" sz="1600" b="1" dirty="0" err="1"/>
              <a:t>Hough</a:t>
            </a:r>
            <a:r>
              <a:rPr lang="it-IT" sz="1600" b="1" dirty="0"/>
              <a:t>: calcoliamo le celle di accumulazione </a:t>
            </a:r>
            <a:r>
              <a:rPr lang="it-IT" sz="1600" dirty="0"/>
              <a:t>ed</a:t>
            </a:r>
            <a:r>
              <a:rPr lang="it-IT" sz="1600" b="1" dirty="0"/>
              <a:t> </a:t>
            </a:r>
            <a:r>
              <a:rPr lang="it-IT" sz="1600" dirty="0" err="1"/>
              <a:t>estriamo</a:t>
            </a:r>
            <a:r>
              <a:rPr lang="it-IT" sz="1600" dirty="0"/>
              <a:t> le linee con theta in [-90:-85, -2:2, 85:89]</a:t>
            </a:r>
          </a:p>
          <a:p>
            <a:r>
              <a:rPr lang="it-IT" sz="1600" dirty="0"/>
              <a:t>(7) Applichiamo un </a:t>
            </a:r>
            <a:r>
              <a:rPr lang="it-IT" sz="1600" dirty="0" err="1"/>
              <a:t>threshold</a:t>
            </a:r>
            <a:r>
              <a:rPr lang="it-IT" sz="1600" dirty="0"/>
              <a:t> alla matrice (6) del 0.05 del valore massimo</a:t>
            </a:r>
          </a:p>
          <a:p>
            <a:r>
              <a:rPr lang="it-IT" sz="1600" dirty="0"/>
              <a:t>(8) Applichiamo un </a:t>
            </a:r>
            <a:r>
              <a:rPr lang="it-IT" sz="1600" dirty="0" err="1"/>
              <a:t>fill</a:t>
            </a:r>
            <a:r>
              <a:rPr lang="it-IT" sz="1600" dirty="0"/>
              <a:t> gap del 0.99 del </a:t>
            </a:r>
            <a:r>
              <a:rPr lang="it-IT" sz="1600" dirty="0" err="1"/>
              <a:t>max</a:t>
            </a:r>
            <a:r>
              <a:rPr lang="it-IT" sz="1600" dirty="0"/>
              <a:t> ed </a:t>
            </a:r>
            <a:r>
              <a:rPr lang="it-IT" sz="1600" dirty="0" err="1"/>
              <a:t>estriamo</a:t>
            </a:r>
            <a:r>
              <a:rPr lang="it-IT" sz="1600" dirty="0"/>
              <a:t> le linee</a:t>
            </a:r>
          </a:p>
          <a:p>
            <a:endParaRPr lang="it-IT" sz="160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42B4CC3-5505-7C4A-BEAB-C8678342D20C}"/>
              </a:ext>
            </a:extLst>
          </p:cNvPr>
          <p:cNvSpPr/>
          <p:nvPr/>
        </p:nvSpPr>
        <p:spPr>
          <a:xfrm>
            <a:off x="7767283" y="4052149"/>
            <a:ext cx="41798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" pitchFamily="2" charset="0"/>
              </a:rPr>
              <a:t>(9) Allineiamo le linee lungo i bordi dell’immagine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(10) Plot delle linee sull’immagine (1)</a:t>
            </a:r>
          </a:p>
          <a:p>
            <a:r>
              <a:rPr lang="it-IT" sz="1600" dirty="0">
                <a:latin typeface="Courier" pitchFamily="2" charset="0"/>
              </a:rPr>
              <a:t>(11) Estraiamo le celle singole utilizzando le linee</a:t>
            </a:r>
          </a:p>
          <a:p>
            <a:r>
              <a:rPr lang="it-IT" sz="1600" dirty="0">
                <a:effectLst/>
                <a:latin typeface="Courier" pitchFamily="2" charset="0"/>
              </a:rPr>
              <a:t>(12) </a:t>
            </a:r>
            <a:r>
              <a:rPr lang="it-IT" sz="1600" dirty="0" err="1">
                <a:effectLst/>
                <a:latin typeface="Courier" pitchFamily="2" charset="0"/>
              </a:rPr>
              <a:t>Result</a:t>
            </a:r>
            <a:r>
              <a:rPr lang="it-IT" sz="1600" dirty="0">
                <a:effectLst/>
                <a:latin typeface="Courier" pitchFamily="2" charset="0"/>
              </a:rPr>
              <a:t>: </a:t>
            </a:r>
            <a:r>
              <a:rPr lang="it-IT" sz="1600" dirty="0" err="1">
                <a:effectLst/>
                <a:latin typeface="Courier" pitchFamily="2" charset="0"/>
              </a:rPr>
              <a:t>squares</a:t>
            </a:r>
            <a:r>
              <a:rPr lang="it-IT" sz="1600" dirty="0">
                <a:effectLst/>
                <a:latin typeface="Courier" pitchFamily="2" charset="0"/>
              </a:rPr>
              <a:t>; matrice 8 x 8 contenente le singole celle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7B05615-CD1D-C044-BB8D-25C18380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4" y="1516649"/>
            <a:ext cx="2337109" cy="200100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833F174-2894-C144-B43B-6FE8F73CB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44" y="1609995"/>
            <a:ext cx="2289968" cy="1969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B62E270-B3E0-394A-9033-0DF5D4EB3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12" y="1609995"/>
            <a:ext cx="2625632" cy="19692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346CB1-9C86-AD45-80B1-59BB3FE56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28" y="1655903"/>
            <a:ext cx="2236583" cy="19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007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6351</Words>
  <Application>Microsoft Macintosh PowerPoint</Application>
  <PresentationFormat>Widescreen</PresentationFormat>
  <Paragraphs>2778</Paragraphs>
  <Slides>34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</vt:lpstr>
      <vt:lpstr>Tema di Office</vt:lpstr>
      <vt:lpstr>Dataset di test</vt:lpstr>
      <vt:lpstr>Immagine 36</vt:lpstr>
      <vt:lpstr>Presentazione standard di PowerPoint</vt:lpstr>
      <vt:lpstr>Presentazione standard di PowerPoint</vt:lpstr>
      <vt:lpstr>Immagine 40</vt:lpstr>
      <vt:lpstr>Presentazione standard di PowerPoint</vt:lpstr>
      <vt:lpstr>Presentazione standard di PowerPoint</vt:lpstr>
      <vt:lpstr>Immagine 41</vt:lpstr>
      <vt:lpstr>Presentazione standard di PowerPoint</vt:lpstr>
      <vt:lpstr>Presentazione standard di PowerPoint</vt:lpstr>
      <vt:lpstr>Immagine 42</vt:lpstr>
      <vt:lpstr>Presentazione standard di PowerPoint</vt:lpstr>
      <vt:lpstr>Presentazione standard di PowerPoint</vt:lpstr>
      <vt:lpstr>Immagine 43</vt:lpstr>
      <vt:lpstr>Presentazione standard di PowerPoint</vt:lpstr>
      <vt:lpstr>Presentazione standard di PowerPoint</vt:lpstr>
      <vt:lpstr>Immagine 44</vt:lpstr>
      <vt:lpstr>Presentazione standard di PowerPoint</vt:lpstr>
      <vt:lpstr>Presentazione standard di PowerPoint</vt:lpstr>
      <vt:lpstr>Immagine 45</vt:lpstr>
      <vt:lpstr>Presentazione standard di PowerPoint</vt:lpstr>
      <vt:lpstr>Presentazione standard di PowerPoint</vt:lpstr>
      <vt:lpstr>Immagine 46</vt:lpstr>
      <vt:lpstr>Presentazione standard di PowerPoint</vt:lpstr>
      <vt:lpstr>Presentazione standard di PowerPoint</vt:lpstr>
      <vt:lpstr>Immagine 47</vt:lpstr>
      <vt:lpstr>Presentazione standard di PowerPoint</vt:lpstr>
      <vt:lpstr>Presentazione standard di PowerPoint</vt:lpstr>
      <vt:lpstr>Immagine 48</vt:lpstr>
      <vt:lpstr>Presentazione standard di PowerPoint</vt:lpstr>
      <vt:lpstr>Presentazione standard di PowerPoint</vt:lpstr>
      <vt:lpstr>Immagine 49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 di test</dc:title>
  <dc:creator>g.scarpellini1@campus.unimib.it</dc:creator>
  <cp:lastModifiedBy>g.scarpellini1@campus.unimib.it</cp:lastModifiedBy>
  <cp:revision>31</cp:revision>
  <cp:lastPrinted>2018-02-13T10:06:06Z</cp:lastPrinted>
  <dcterms:created xsi:type="dcterms:W3CDTF">2018-02-13T09:19:46Z</dcterms:created>
  <dcterms:modified xsi:type="dcterms:W3CDTF">2018-02-21T10:39:35Z</dcterms:modified>
</cp:coreProperties>
</file>